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66" r:id="rId3"/>
    <p:sldId id="274" r:id="rId4"/>
    <p:sldId id="269" r:id="rId5"/>
    <p:sldId id="267" r:id="rId6"/>
    <p:sldId id="275" r:id="rId7"/>
    <p:sldId id="259" r:id="rId8"/>
    <p:sldId id="260" r:id="rId9"/>
    <p:sldId id="276" r:id="rId10"/>
    <p:sldId id="277" r:id="rId11"/>
    <p:sldId id="261" r:id="rId12"/>
    <p:sldId id="278" r:id="rId13"/>
    <p:sldId id="279" r:id="rId14"/>
    <p:sldId id="262" r:id="rId15"/>
    <p:sldId id="280" r:id="rId16"/>
    <p:sldId id="256" r:id="rId17"/>
    <p:sldId id="263" r:id="rId18"/>
    <p:sldId id="268" r:id="rId19"/>
    <p:sldId id="257" r:id="rId20"/>
    <p:sldId id="281" r:id="rId21"/>
    <p:sldId id="282" r:id="rId22"/>
    <p:sldId id="258" r:id="rId23"/>
    <p:sldId id="270" r:id="rId24"/>
    <p:sldId id="271" r:id="rId25"/>
    <p:sldId id="283" r:id="rId2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09" autoAdjust="0"/>
    <p:restoredTop sz="94660"/>
  </p:normalViewPr>
  <p:slideViewPr>
    <p:cSldViewPr>
      <p:cViewPr>
        <p:scale>
          <a:sx n="50" d="100"/>
          <a:sy n="50" d="100"/>
        </p:scale>
        <p:origin x="-109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lvl1pPr>
              <a:defRPr>
                <a:solidFill>
                  <a:schemeClr val="bg1"/>
                </a:solidFill>
              </a:defRPr>
            </a:lvl1pPr>
          </a:lstStyle>
          <a:p>
            <a:r>
              <a:rPr lang="es-ES" dirty="0" smtClean="0"/>
              <a:t>Haga clic para modificar el estilo de título del patrón</a:t>
            </a:r>
            <a:endParaRPr lang="es-ES" dirty="0"/>
          </a:p>
        </p:txBody>
      </p:sp>
    </p:spTree>
    <p:extLst>
      <p:ext uri="{BB962C8B-B14F-4D97-AF65-F5344CB8AC3E}">
        <p14:creationId xmlns:p14="http://schemas.microsoft.com/office/powerpoint/2010/main" val="397572702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6 Rectángulo"/>
          <p:cNvSpPr/>
          <p:nvPr userDrawn="1"/>
        </p:nvSpPr>
        <p:spPr>
          <a:xfrm>
            <a:off x="-11634" y="0"/>
            <a:ext cx="9155634" cy="6891278"/>
          </a:xfrm>
          <a:prstGeom prst="rect">
            <a:avLst/>
          </a:prstGeom>
          <a:gradFill flip="none" rotWithShape="1">
            <a:gsLst>
              <a:gs pos="34000">
                <a:schemeClr val="tx1"/>
              </a:gs>
              <a:gs pos="100000">
                <a:schemeClr val="tx2">
                  <a:lumMod val="75000"/>
                </a:schemeClr>
              </a:gs>
            </a:gsLst>
            <a:lin ang="16200000" scaled="1"/>
            <a:tileRect/>
          </a:gradFill>
          <a:ln w="7620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232166107"/>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124744"/>
            <a:ext cx="7772400" cy="3890863"/>
          </a:xfrm>
        </p:spPr>
        <p:txBody>
          <a:bodyPr/>
          <a:lstStyle/>
          <a:p>
            <a:r>
              <a:rPr lang="es-ES" sz="9600" b="1" dirty="0" smtClean="0"/>
              <a:t>Halloween</a:t>
            </a:r>
            <a:br>
              <a:rPr lang="es-ES" sz="9600" b="1" dirty="0" smtClean="0"/>
            </a:br>
            <a:r>
              <a:rPr lang="es-ES" sz="9600" b="1" dirty="0" smtClean="0"/>
              <a:t>y</a:t>
            </a:r>
            <a:br>
              <a:rPr lang="es-ES" sz="9600" b="1" dirty="0" smtClean="0"/>
            </a:br>
            <a:r>
              <a:rPr lang="es-ES" sz="9600" b="1" dirty="0" smtClean="0"/>
              <a:t>LA BIBLIA</a:t>
            </a:r>
            <a:endParaRPr lang="es-ES" sz="9600" b="1" dirty="0"/>
          </a:p>
        </p:txBody>
      </p:sp>
      <p:sp>
        <p:nvSpPr>
          <p:cNvPr id="4" name="TextBox 3"/>
          <p:cNvSpPr txBox="1"/>
          <p:nvPr/>
        </p:nvSpPr>
        <p:spPr>
          <a:xfrm>
            <a:off x="395536" y="6237312"/>
            <a:ext cx="3205878" cy="369332"/>
          </a:xfrm>
          <a:prstGeom prst="rect">
            <a:avLst/>
          </a:prstGeom>
          <a:noFill/>
        </p:spPr>
        <p:txBody>
          <a:bodyPr wrap="none" rtlCol="0">
            <a:spAutoFit/>
          </a:bodyPr>
          <a:lstStyle/>
          <a:p>
            <a:r>
              <a:rPr lang="en-US" b="1" dirty="0" smtClean="0">
                <a:solidFill>
                  <a:schemeClr val="bg1"/>
                </a:solidFill>
              </a:rPr>
              <a:t>©2014  hermanamargarita.com</a:t>
            </a:r>
            <a:endParaRPr lang="en-US" b="1" dirty="0">
              <a:solidFill>
                <a:schemeClr val="bg1"/>
              </a:solidFill>
            </a:endParaRPr>
          </a:p>
        </p:txBody>
      </p:sp>
    </p:spTree>
    <p:extLst>
      <p:ext uri="{BB962C8B-B14F-4D97-AF65-F5344CB8AC3E}">
        <p14:creationId xmlns:p14="http://schemas.microsoft.com/office/powerpoint/2010/main" val="6636128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548680"/>
            <a:ext cx="7772400" cy="1470025"/>
          </a:xfrm>
        </p:spPr>
        <p:txBody>
          <a:bodyPr/>
          <a:lstStyle/>
          <a:p>
            <a:r>
              <a:rPr lang="es-ES" b="1" dirty="0"/>
              <a:t>De ahí viene la costumbre de pedir dulces en Halloween.</a:t>
            </a:r>
            <a:endParaRPr lang="en-US" b="1" dirty="0"/>
          </a:p>
        </p:txBody>
      </p:sp>
      <p:pic>
        <p:nvPicPr>
          <p:cNvPr id="3" name="Picture 5" descr="D:\Downloads\Nueva carpeta\Cuantos-Dulces-Se-Comen-En-Halloween2.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flipH="1">
            <a:off x="0" y="2522186"/>
            <a:ext cx="4968552" cy="4306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1917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419872" y="1556792"/>
            <a:ext cx="5166320" cy="4968552"/>
          </a:xfrm>
        </p:spPr>
        <p:txBody>
          <a:bodyPr/>
          <a:lstStyle/>
          <a:p>
            <a:pPr algn="r"/>
            <a:r>
              <a:rPr lang="es-ES" sz="4000" dirty="0"/>
              <a:t>A</a:t>
            </a:r>
            <a:r>
              <a:rPr lang="es-ES" sz="4000" dirty="0" smtClean="0"/>
              <a:t>lgunos celtas se disfrazaban de criaturas sobrenaturales para que los espíritus creyeran que ellos también eran</a:t>
            </a:r>
            <a:br>
              <a:rPr lang="es-ES" sz="4000" dirty="0" smtClean="0"/>
            </a:br>
            <a:r>
              <a:rPr lang="es-ES" sz="4000" dirty="0" smtClean="0"/>
              <a:t>espíritus y no les molestaran. </a:t>
            </a:r>
            <a:endParaRPr lang="es-ES" sz="4000" dirty="0"/>
          </a:p>
        </p:txBody>
      </p:sp>
      <p:sp>
        <p:nvSpPr>
          <p:cNvPr id="3" name="1 Título"/>
          <p:cNvSpPr txBox="1">
            <a:spLocks/>
          </p:cNvSpPr>
          <p:nvPr/>
        </p:nvSpPr>
        <p:spPr>
          <a:xfrm>
            <a:off x="3131840" y="548680"/>
            <a:ext cx="5472608" cy="936104"/>
          </a:xfrm>
          <a:prstGeom prst="rect">
            <a:avLst/>
          </a:prstGeom>
        </p:spPr>
        <p:txBody>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algn="r"/>
            <a:r>
              <a:rPr lang="es-ES" sz="5400" b="1" dirty="0" smtClean="0"/>
              <a:t>DISFRACES</a:t>
            </a:r>
            <a:endParaRPr lang="es-ES" sz="5400" dirty="0"/>
          </a:p>
        </p:txBody>
      </p:sp>
      <p:pic>
        <p:nvPicPr>
          <p:cNvPr id="1027" name="Picture 3" descr="D:\Downloads\CAFE\BEBE BLANCO 2.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170162" y="530903"/>
            <a:ext cx="5769990" cy="6642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45381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692696"/>
            <a:ext cx="7772400" cy="5256584"/>
          </a:xfrm>
        </p:spPr>
        <p:txBody>
          <a:bodyPr/>
          <a:lstStyle/>
          <a:p>
            <a:pPr>
              <a:lnSpc>
                <a:spcPct val="150000"/>
              </a:lnSpc>
            </a:pPr>
            <a:r>
              <a:rPr lang="es-ES" b="1" dirty="0"/>
              <a:t>Poco a poco, se </a:t>
            </a:r>
            <a:r>
              <a:rPr lang="es-ES" b="1" dirty="0" smtClean="0"/>
              <a:t>mezclaron </a:t>
            </a:r>
            <a:r>
              <a:rPr lang="es-ES" b="1" dirty="0"/>
              <a:t>las costumbres paganas con la celebración del día de los Muertos y del </a:t>
            </a:r>
            <a:r>
              <a:rPr lang="es-ES" b="1" dirty="0" smtClean="0"/>
              <a:t>día</a:t>
            </a:r>
            <a:br>
              <a:rPr lang="es-ES" b="1" dirty="0" smtClean="0"/>
            </a:br>
            <a:r>
              <a:rPr lang="es-ES" b="1" dirty="0" smtClean="0"/>
              <a:t>de Todos </a:t>
            </a:r>
            <a:r>
              <a:rPr lang="es-ES" b="1" dirty="0"/>
              <a:t>los Santos. </a:t>
            </a:r>
            <a:endParaRPr lang="en-US" b="1" dirty="0"/>
          </a:p>
        </p:txBody>
      </p:sp>
    </p:spTree>
    <p:extLst>
      <p:ext uri="{BB962C8B-B14F-4D97-AF65-F5344CB8AC3E}">
        <p14:creationId xmlns:p14="http://schemas.microsoft.com/office/powerpoint/2010/main" val="8380023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052736"/>
            <a:ext cx="3958208" cy="1470025"/>
          </a:xfrm>
        </p:spPr>
        <p:txBody>
          <a:bodyPr/>
          <a:lstStyle/>
          <a:p>
            <a:pPr algn="l"/>
            <a:r>
              <a:rPr lang="es-ES" b="1" dirty="0"/>
              <a:t>La gente </a:t>
            </a:r>
            <a:r>
              <a:rPr lang="es-ES" b="1" dirty="0" smtClean="0"/>
              <a:t>empezó</a:t>
            </a:r>
            <a:br>
              <a:rPr lang="es-ES" b="1" dirty="0" smtClean="0"/>
            </a:br>
            <a:r>
              <a:rPr lang="es-ES" b="1" dirty="0" smtClean="0"/>
              <a:t>a ir de</a:t>
            </a:r>
            <a:br>
              <a:rPr lang="es-ES" b="1" dirty="0" smtClean="0"/>
            </a:br>
            <a:r>
              <a:rPr lang="es-ES" b="1" dirty="0" smtClean="0"/>
              <a:t>casa </a:t>
            </a:r>
            <a:r>
              <a:rPr lang="es-ES" b="1" dirty="0"/>
              <a:t>en casa vestida de santos</a:t>
            </a:r>
            <a:r>
              <a:rPr lang="es-ES" b="1" dirty="0" smtClean="0"/>
              <a:t>,</a:t>
            </a:r>
            <a:br>
              <a:rPr lang="es-ES" b="1" dirty="0" smtClean="0"/>
            </a:br>
            <a:r>
              <a:rPr lang="es-ES" b="1" dirty="0" smtClean="0"/>
              <a:t>ángeles </a:t>
            </a:r>
            <a:r>
              <a:rPr lang="es-ES" b="1" dirty="0"/>
              <a:t>y demonios.</a:t>
            </a:r>
            <a:endParaRPr lang="en-US" b="1"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39492" y="0"/>
            <a:ext cx="4975412" cy="6858000"/>
          </a:xfrm>
          <a:prstGeom prst="rect">
            <a:avLst/>
          </a:prstGeom>
        </p:spPr>
      </p:pic>
    </p:spTree>
    <p:extLst>
      <p:ext uri="{BB962C8B-B14F-4D97-AF65-F5344CB8AC3E}">
        <p14:creationId xmlns:p14="http://schemas.microsoft.com/office/powerpoint/2010/main" val="28433222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764704"/>
            <a:ext cx="7772400" cy="792088"/>
          </a:xfrm>
        </p:spPr>
        <p:txBody>
          <a:bodyPr/>
          <a:lstStyle/>
          <a:p>
            <a:r>
              <a:rPr lang="es-ES" sz="5400" b="1" dirty="0" smtClean="0"/>
              <a:t>CALABAZAS</a:t>
            </a:r>
            <a:endParaRPr lang="es-ES" sz="5400" dirty="0"/>
          </a:p>
        </p:txBody>
      </p:sp>
      <p:sp>
        <p:nvSpPr>
          <p:cNvPr id="3" name="1 Título"/>
          <p:cNvSpPr txBox="1">
            <a:spLocks/>
          </p:cNvSpPr>
          <p:nvPr/>
        </p:nvSpPr>
        <p:spPr>
          <a:xfrm>
            <a:off x="683568" y="1889672"/>
            <a:ext cx="7776864" cy="4059608"/>
          </a:xfrm>
          <a:prstGeom prst="rect">
            <a:avLst/>
          </a:prstGeom>
        </p:spPr>
        <p:txBody>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algn="l"/>
            <a:r>
              <a:rPr lang="es-ES" sz="3600" dirty="0" smtClean="0"/>
              <a:t>Antiguamente se ahuecaban nabos</a:t>
            </a:r>
            <a:br>
              <a:rPr lang="es-ES" sz="3600" dirty="0" smtClean="0"/>
            </a:br>
            <a:r>
              <a:rPr lang="es-ES" sz="3600" dirty="0" smtClean="0"/>
              <a:t>y se les colocaba una vela para</a:t>
            </a:r>
            <a:br>
              <a:rPr lang="es-ES" sz="3600" dirty="0" smtClean="0"/>
            </a:br>
            <a:r>
              <a:rPr lang="es-ES" sz="3600" dirty="0" smtClean="0"/>
              <a:t>así espantar a los malos espíritus.</a:t>
            </a:r>
          </a:p>
        </p:txBody>
      </p:sp>
      <p:pic>
        <p:nvPicPr>
          <p:cNvPr id="3074" name="Picture 2" descr="D:\Downloads\Nueva carpeta\calabazas_png_halloween_by_serenapalauro-d5in76n.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067944" y="3555330"/>
            <a:ext cx="6057900" cy="4410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87486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645776" y="620688"/>
            <a:ext cx="7776864" cy="4752528"/>
          </a:xfrm>
          <a:prstGeom prst="rect">
            <a:avLst/>
          </a:prstGeom>
        </p:spPr>
        <p:txBody>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algn="l"/>
            <a:r>
              <a:rPr lang="es-ES" sz="4000" b="1" dirty="0" smtClean="0"/>
              <a:t>Había quienes creían que la vela representaba un alma atrapada en el purgatorio. </a:t>
            </a:r>
          </a:p>
          <a:p>
            <a:pPr algn="l"/>
            <a:endParaRPr lang="es-ES" sz="4000" b="1" dirty="0" smtClean="0"/>
          </a:p>
          <a:p>
            <a:pPr algn="l"/>
            <a:r>
              <a:rPr lang="es-ES" sz="4000" b="1" dirty="0" smtClean="0"/>
              <a:t>Con el tiempo,</a:t>
            </a:r>
          </a:p>
          <a:p>
            <a:pPr algn="l"/>
            <a:r>
              <a:rPr lang="es-ES" sz="4000" b="1" dirty="0" smtClean="0"/>
              <a:t>los nabos fueron</a:t>
            </a:r>
          </a:p>
          <a:p>
            <a:pPr algn="l"/>
            <a:r>
              <a:rPr lang="es-ES" sz="4000" b="1" dirty="0" smtClean="0"/>
              <a:t>sustituidos</a:t>
            </a:r>
          </a:p>
          <a:p>
            <a:pPr algn="l"/>
            <a:r>
              <a:rPr lang="es-ES" sz="4000" b="1" dirty="0" smtClean="0"/>
              <a:t>por calabazas.</a:t>
            </a:r>
            <a:endParaRPr lang="es-ES" sz="4000" b="1" dirty="0"/>
          </a:p>
        </p:txBody>
      </p:sp>
      <p:pic>
        <p:nvPicPr>
          <p:cNvPr id="3074" name="Picture 2" descr="D:\Downloads\Nueva carpeta\calabazas_png_halloween_by_serenapalauro-d5in76n.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067944" y="3555330"/>
            <a:ext cx="6057900" cy="4410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3146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44500" y="332656"/>
            <a:ext cx="4151982" cy="6017032"/>
          </a:xfrm>
          <a:prstGeom prst="rect">
            <a:avLst/>
          </a:prstGeom>
          <a:noFill/>
        </p:spPr>
        <p:txBody>
          <a:bodyPr wrap="square" rtlCol="0">
            <a:spAutoFit/>
          </a:bodyPr>
          <a:lstStyle/>
          <a:p>
            <a:r>
              <a:rPr lang="es-ES" sz="3500" b="1" dirty="0" smtClean="0">
                <a:solidFill>
                  <a:schemeClr val="bg1"/>
                </a:solidFill>
              </a:rPr>
              <a:t>Mucha gente considera que el Halloween</a:t>
            </a:r>
          </a:p>
          <a:p>
            <a:r>
              <a:rPr lang="es-ES" sz="3500" b="1" dirty="0" smtClean="0">
                <a:solidFill>
                  <a:schemeClr val="bg1"/>
                </a:solidFill>
              </a:rPr>
              <a:t>es una diversión inofensiva,</a:t>
            </a:r>
          </a:p>
          <a:p>
            <a:r>
              <a:rPr lang="es-ES" sz="3500" b="1" dirty="0" smtClean="0">
                <a:solidFill>
                  <a:schemeClr val="bg1"/>
                </a:solidFill>
              </a:rPr>
              <a:t>pero la verdad es</a:t>
            </a:r>
            <a:br>
              <a:rPr lang="es-ES" sz="3500" b="1" dirty="0" smtClean="0">
                <a:solidFill>
                  <a:schemeClr val="bg1"/>
                </a:solidFill>
              </a:rPr>
            </a:br>
            <a:r>
              <a:rPr lang="es-ES" sz="3500" b="1" dirty="0" smtClean="0">
                <a:solidFill>
                  <a:schemeClr val="bg1"/>
                </a:solidFill>
              </a:rPr>
              <a:t>que las prácticas</a:t>
            </a:r>
            <a:br>
              <a:rPr lang="es-ES" sz="3500" b="1" dirty="0" smtClean="0">
                <a:solidFill>
                  <a:schemeClr val="bg1"/>
                </a:solidFill>
              </a:rPr>
            </a:br>
            <a:r>
              <a:rPr lang="es-ES" sz="3500" b="1" dirty="0" smtClean="0">
                <a:solidFill>
                  <a:schemeClr val="bg1"/>
                </a:solidFill>
              </a:rPr>
              <a:t>que se realizan</a:t>
            </a:r>
            <a:br>
              <a:rPr lang="es-ES" sz="3500" b="1" dirty="0" smtClean="0">
                <a:solidFill>
                  <a:schemeClr val="bg1"/>
                </a:solidFill>
              </a:rPr>
            </a:br>
            <a:r>
              <a:rPr lang="es-ES" sz="3500" b="1" dirty="0" smtClean="0">
                <a:solidFill>
                  <a:schemeClr val="bg1"/>
                </a:solidFill>
              </a:rPr>
              <a:t>en estas</a:t>
            </a:r>
          </a:p>
          <a:p>
            <a:r>
              <a:rPr lang="es-ES" sz="3500" b="1" dirty="0">
                <a:solidFill>
                  <a:schemeClr val="bg1"/>
                </a:solidFill>
              </a:rPr>
              <a:t>c</a:t>
            </a:r>
            <a:r>
              <a:rPr lang="es-ES" sz="3500" b="1" dirty="0" smtClean="0">
                <a:solidFill>
                  <a:schemeClr val="bg1"/>
                </a:solidFill>
              </a:rPr>
              <a:t>elebraciones</a:t>
            </a:r>
          </a:p>
          <a:p>
            <a:r>
              <a:rPr lang="es-ES" sz="3500" b="1" dirty="0" smtClean="0">
                <a:solidFill>
                  <a:schemeClr val="bg1"/>
                </a:solidFill>
              </a:rPr>
              <a:t>no lo son.</a:t>
            </a:r>
            <a:endParaRPr lang="es-ES" sz="3500" b="1" dirty="0">
              <a:solidFill>
                <a:schemeClr val="bg1"/>
              </a:solidFill>
            </a:endParaRPr>
          </a:p>
        </p:txBody>
      </p:sp>
      <p:pic>
        <p:nvPicPr>
          <p:cNvPr id="5123" name="Picture 3" descr="D:\Downloads\Nueva carpeta\kkk.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341936" y="1628800"/>
            <a:ext cx="5054600" cy="5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02912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2492896"/>
            <a:ext cx="9144000" cy="3456384"/>
          </a:xfrm>
        </p:spPr>
        <p:txBody>
          <a:bodyPr/>
          <a:lstStyle/>
          <a:p>
            <a:r>
              <a:rPr lang="es-ES" sz="3200" b="1" dirty="0" smtClean="0"/>
              <a:t>Por lo tanto, el Señor dice:</a:t>
            </a:r>
            <a:br>
              <a:rPr lang="es-ES" sz="3200" b="1" dirty="0" smtClean="0"/>
            </a:br>
            <a:r>
              <a:rPr lang="es-ES" sz="3200" b="1" dirty="0" smtClean="0"/>
              <a:t>«Salgan de en medio de ellos, y apártense;</a:t>
            </a:r>
            <a:br>
              <a:rPr lang="es-ES" sz="3200" b="1" dirty="0" smtClean="0"/>
            </a:br>
            <a:r>
              <a:rPr lang="es-ES" sz="3200" b="1" dirty="0" smtClean="0"/>
              <a:t>y no toquen lo inmundo; y yo los recibiré.»</a:t>
            </a:r>
            <a:br>
              <a:rPr lang="es-ES" sz="3200" b="1" dirty="0" smtClean="0"/>
            </a:br>
            <a:r>
              <a:rPr lang="es-ES" sz="2800" dirty="0"/>
              <a:t/>
            </a:r>
            <a:br>
              <a:rPr lang="es-ES" sz="2800" dirty="0"/>
            </a:br>
            <a:r>
              <a:rPr lang="es-ES" sz="3000" b="1" dirty="0" smtClean="0"/>
              <a:t>2 Corintios 6:17</a:t>
            </a:r>
            <a:endParaRPr lang="es-ES" sz="3000" dirty="0"/>
          </a:p>
        </p:txBody>
      </p:sp>
      <p:sp>
        <p:nvSpPr>
          <p:cNvPr id="3" name="1 Título"/>
          <p:cNvSpPr txBox="1">
            <a:spLocks/>
          </p:cNvSpPr>
          <p:nvPr/>
        </p:nvSpPr>
        <p:spPr>
          <a:xfrm>
            <a:off x="0" y="1052736"/>
            <a:ext cx="9144000" cy="1080120"/>
          </a:xfrm>
          <a:prstGeom prst="rect">
            <a:avLst/>
          </a:prstGeom>
        </p:spPr>
        <p:txBody>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s-ES" b="1" dirty="0" smtClean="0"/>
              <a:t>¿Qué dice la Biblia acerca de esto?</a:t>
            </a:r>
            <a:endParaRPr lang="es-ES" dirty="0"/>
          </a:p>
        </p:txBody>
      </p:sp>
    </p:spTree>
    <p:extLst>
      <p:ext uri="{BB962C8B-B14F-4D97-AF65-F5344CB8AC3E}">
        <p14:creationId xmlns:p14="http://schemas.microsoft.com/office/powerpoint/2010/main" val="30358009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67544" y="1484784"/>
            <a:ext cx="8134672" cy="1470025"/>
          </a:xfrm>
        </p:spPr>
        <p:txBody>
          <a:bodyPr/>
          <a:lstStyle/>
          <a:p>
            <a:r>
              <a:rPr lang="es-ES" sz="3500" b="1" dirty="0"/>
              <a:t>La Biblia no habla directamente del </a:t>
            </a:r>
            <a:r>
              <a:rPr lang="es-ES" sz="3500" b="1" dirty="0" smtClean="0"/>
              <a:t/>
            </a:r>
            <a:br>
              <a:rPr lang="es-ES" sz="3500" b="1" dirty="0" smtClean="0"/>
            </a:br>
            <a:r>
              <a:rPr lang="es-ES" sz="3500" b="1" i="1" dirty="0" smtClean="0"/>
              <a:t>Halloween</a:t>
            </a:r>
            <a:r>
              <a:rPr lang="es-ES" sz="3500" b="1" dirty="0" smtClean="0"/>
              <a:t>, </a:t>
            </a:r>
            <a:r>
              <a:rPr lang="es-ES" sz="3500" b="1" dirty="0"/>
              <a:t>pero si trata varios temas relacionados con los símbolos de este día.</a:t>
            </a:r>
          </a:p>
        </p:txBody>
      </p:sp>
      <p:pic>
        <p:nvPicPr>
          <p:cNvPr id="1027" name="Picture 3" descr="D:\Downloads\Nueva carpeta\Biblia.pn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80528" y="3429000"/>
            <a:ext cx="9433048" cy="3911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33542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8032" y="404664"/>
            <a:ext cx="7772400" cy="4536504"/>
          </a:xfrm>
        </p:spPr>
        <p:txBody>
          <a:bodyPr/>
          <a:lstStyle/>
          <a:p>
            <a:pPr algn="l"/>
            <a:r>
              <a:rPr lang="es-ES" sz="2000" b="1" dirty="0" smtClean="0"/>
              <a:t/>
            </a:r>
            <a:br>
              <a:rPr lang="es-ES" sz="2000" b="1" dirty="0" smtClean="0"/>
            </a:br>
            <a:r>
              <a:rPr lang="es-ES" sz="3500" b="1" dirty="0"/>
              <a:t>Deuteronomio </a:t>
            </a:r>
            <a:r>
              <a:rPr lang="es-ES" sz="3500" b="1" dirty="0" smtClean="0"/>
              <a:t>18:10-12</a:t>
            </a:r>
            <a:br>
              <a:rPr lang="es-ES" sz="3500" b="1" dirty="0" smtClean="0"/>
            </a:br>
            <a:r>
              <a:rPr lang="es-ES" sz="2000" b="1" dirty="0"/>
              <a:t/>
            </a:r>
            <a:br>
              <a:rPr lang="es-ES" sz="2000" b="1" dirty="0"/>
            </a:br>
            <a:r>
              <a:rPr lang="es-ES" sz="3200" baseline="30000" dirty="0" smtClean="0"/>
              <a:t>10 </a:t>
            </a:r>
            <a:r>
              <a:rPr lang="es-ES" sz="3200" dirty="0" smtClean="0"/>
              <a:t>No sea hallado en ti quien haga pasar a su hijo o a su hija por el fuego, ni quien practique adivinación, ni agorero, ni sortílego, ni hechicero, </a:t>
            </a:r>
            <a:br>
              <a:rPr lang="es-ES" sz="3200" dirty="0" smtClean="0"/>
            </a:br>
            <a:r>
              <a:rPr lang="es-ES" sz="3200" dirty="0" smtClean="0"/>
              <a:t/>
            </a:r>
            <a:br>
              <a:rPr lang="es-ES" sz="3200" dirty="0" smtClean="0"/>
            </a:br>
            <a:r>
              <a:rPr lang="es-ES" sz="3200" baseline="30000" dirty="0" smtClean="0"/>
              <a:t>11 </a:t>
            </a:r>
            <a:r>
              <a:rPr lang="es-ES" sz="3200" dirty="0" smtClean="0"/>
              <a:t>ni encantador, ni adivino, ni mago, ni quien consulte a los muertos. </a:t>
            </a:r>
            <a:br>
              <a:rPr lang="es-ES" sz="3200" dirty="0" smtClean="0"/>
            </a:br>
            <a:endParaRPr lang="es-ES" sz="3200" dirty="0"/>
          </a:p>
        </p:txBody>
      </p:sp>
    </p:spTree>
    <p:extLst>
      <p:ext uri="{BB962C8B-B14F-4D97-AF65-F5344CB8AC3E}">
        <p14:creationId xmlns:p14="http://schemas.microsoft.com/office/powerpoint/2010/main" val="18707973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51520" y="1916832"/>
            <a:ext cx="4968552" cy="4536504"/>
          </a:xfrm>
        </p:spPr>
        <p:txBody>
          <a:bodyPr/>
          <a:lstStyle/>
          <a:p>
            <a:pPr algn="l"/>
            <a:r>
              <a:rPr lang="es-ES_tradnl" dirty="0"/>
              <a:t>Trescientos años antes de </a:t>
            </a:r>
            <a:r>
              <a:rPr lang="es-ES_tradnl" dirty="0" smtClean="0"/>
              <a:t>Cristo los celtas habitaban las </a:t>
            </a:r>
            <a:r>
              <a:rPr lang="es-ES_tradnl" dirty="0"/>
              <a:t>islas Británicas, </a:t>
            </a:r>
            <a:r>
              <a:rPr lang="es-ES_tradnl" dirty="0" smtClean="0"/>
              <a:t>Escandinavia </a:t>
            </a:r>
            <a:r>
              <a:rPr lang="es-ES_tradnl" dirty="0"/>
              <a:t>y </a:t>
            </a:r>
            <a:r>
              <a:rPr lang="es-ES_tradnl" dirty="0" smtClean="0"/>
              <a:t>Europa </a:t>
            </a:r>
            <a:r>
              <a:rPr lang="es-ES_tradnl" dirty="0"/>
              <a:t>Occidental. </a:t>
            </a:r>
            <a:endParaRPr lang="es-ES" dirty="0"/>
          </a:p>
        </p:txBody>
      </p:sp>
      <p:sp>
        <p:nvSpPr>
          <p:cNvPr id="3" name="1 Título"/>
          <p:cNvSpPr txBox="1">
            <a:spLocks/>
          </p:cNvSpPr>
          <p:nvPr/>
        </p:nvSpPr>
        <p:spPr>
          <a:xfrm>
            <a:off x="899592" y="692696"/>
            <a:ext cx="3235896" cy="1008112"/>
          </a:xfrm>
          <a:prstGeom prst="rect">
            <a:avLst/>
          </a:prstGeom>
        </p:spPr>
        <p:txBody>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s-ES_tradnl" sz="5400" b="1" dirty="0" smtClean="0"/>
              <a:t>Historia</a:t>
            </a:r>
            <a:endParaRPr lang="es-ES" sz="5400" b="1" dirty="0"/>
          </a:p>
        </p:txBody>
      </p:sp>
      <p:pic>
        <p:nvPicPr>
          <p:cNvPr id="2052" name="Picture 4" descr="D:\Downloads\Nueva carpeta\celtas_1.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4088" y="1412776"/>
            <a:ext cx="4389438" cy="5788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3010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8032" y="404664"/>
            <a:ext cx="7772400" cy="4536504"/>
          </a:xfrm>
        </p:spPr>
        <p:txBody>
          <a:bodyPr/>
          <a:lstStyle/>
          <a:p>
            <a:pPr algn="l">
              <a:lnSpc>
                <a:spcPct val="150000"/>
              </a:lnSpc>
            </a:pPr>
            <a:r>
              <a:rPr lang="es-ES" sz="2000" b="1" dirty="0" smtClean="0"/>
              <a:t/>
            </a:r>
            <a:br>
              <a:rPr lang="es-ES" sz="2000" b="1" dirty="0" smtClean="0"/>
            </a:br>
            <a:r>
              <a:rPr lang="es-ES" sz="5400" b="1" baseline="30000" dirty="0" smtClean="0"/>
              <a:t>12</a:t>
            </a:r>
            <a:r>
              <a:rPr lang="es-ES" sz="5400" b="1" baseline="30000" dirty="0"/>
              <a:t> </a:t>
            </a:r>
            <a:r>
              <a:rPr lang="es-ES" sz="5400" b="1" dirty="0"/>
              <a:t>Porque es abominación para con Jehová cualquiera que </a:t>
            </a:r>
            <a:r>
              <a:rPr lang="es-ES" sz="5400" b="1" dirty="0" smtClean="0"/>
              <a:t>hace</a:t>
            </a:r>
            <a:br>
              <a:rPr lang="es-ES" sz="5400" b="1" dirty="0" smtClean="0"/>
            </a:br>
            <a:r>
              <a:rPr lang="es-ES" sz="5400" b="1" dirty="0" smtClean="0"/>
              <a:t>estas cosas…</a:t>
            </a:r>
            <a:endParaRPr lang="es-ES" sz="5400" b="1" dirty="0"/>
          </a:p>
        </p:txBody>
      </p:sp>
    </p:spTree>
    <p:extLst>
      <p:ext uri="{BB962C8B-B14F-4D97-AF65-F5344CB8AC3E}">
        <p14:creationId xmlns:p14="http://schemas.microsoft.com/office/powerpoint/2010/main" val="466711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2852937"/>
            <a:ext cx="7920880" cy="2160239"/>
          </a:xfrm>
        </p:spPr>
        <p:txBody>
          <a:bodyPr/>
          <a:lstStyle/>
          <a:p>
            <a:pPr algn="l"/>
            <a:r>
              <a:rPr lang="es-ES" sz="5400" dirty="0" smtClean="0"/>
              <a:t>Halloween es la noche de los muertos o de las brujas.</a:t>
            </a:r>
            <a:br>
              <a:rPr lang="es-ES" sz="5400" dirty="0" smtClean="0"/>
            </a:br>
            <a:endParaRPr lang="es-ES" sz="5400" dirty="0"/>
          </a:p>
        </p:txBody>
      </p:sp>
      <p:pic>
        <p:nvPicPr>
          <p:cNvPr id="4" name="Picture 2" descr="D:\Downloads\ppt\Orange_Halloween_Moon_with_Bats_PNG_Clipart.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8" y="346348"/>
            <a:ext cx="2758615" cy="1844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33873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9552" y="476672"/>
            <a:ext cx="4464496" cy="3672407"/>
          </a:xfrm>
        </p:spPr>
        <p:txBody>
          <a:bodyPr/>
          <a:lstStyle/>
          <a:p>
            <a:pPr algn="l"/>
            <a:r>
              <a:rPr lang="es-ES" b="1" dirty="0" smtClean="0"/>
              <a:t>Que nuestros niños participen en estas actividades contradice</a:t>
            </a:r>
            <a:br>
              <a:rPr lang="es-ES" b="1" dirty="0" smtClean="0"/>
            </a:br>
            <a:r>
              <a:rPr lang="es-ES" b="1" dirty="0" smtClean="0"/>
              <a:t>a lo que enseña</a:t>
            </a:r>
            <a:br>
              <a:rPr lang="es-ES" b="1" dirty="0" smtClean="0"/>
            </a:br>
            <a:r>
              <a:rPr lang="es-ES" b="1" dirty="0" smtClean="0"/>
              <a:t>la Biblia. </a:t>
            </a:r>
            <a:br>
              <a:rPr lang="es-ES" b="1" dirty="0" smtClean="0"/>
            </a:br>
            <a:endParaRPr lang="es-ES" b="1"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60032" y="2912"/>
            <a:ext cx="5244353" cy="6858000"/>
          </a:xfrm>
          <a:prstGeom prst="rect">
            <a:avLst/>
          </a:prstGeom>
        </p:spPr>
      </p:pic>
    </p:spTree>
    <p:extLst>
      <p:ext uri="{BB962C8B-B14F-4D97-AF65-F5344CB8AC3E}">
        <p14:creationId xmlns:p14="http://schemas.microsoft.com/office/powerpoint/2010/main" val="14812503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8032" y="1842393"/>
            <a:ext cx="7772400" cy="2810743"/>
          </a:xfrm>
          <a:solidFill>
            <a:schemeClr val="bg1"/>
          </a:solidFill>
        </p:spPr>
        <p:style>
          <a:lnRef idx="1">
            <a:schemeClr val="accent2"/>
          </a:lnRef>
          <a:fillRef idx="3">
            <a:schemeClr val="accent2"/>
          </a:fillRef>
          <a:effectRef idx="2">
            <a:schemeClr val="accent2"/>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150000"/>
              </a:lnSpc>
            </a:pPr>
            <a:r>
              <a:rPr lang="es-E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Celebremos la vida</a:t>
            </a:r>
            <a:br>
              <a:rPr lang="es-E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s-E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Celebremos a Jesús</a:t>
            </a:r>
            <a:endParaRPr lang="es-E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295137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528" y="332656"/>
            <a:ext cx="6336704" cy="6186309"/>
          </a:xfrm>
          <a:prstGeom prst="rect">
            <a:avLst/>
          </a:prstGeom>
        </p:spPr>
        <p:txBody>
          <a:bodyPr wrap="square">
            <a:spAutoFit/>
          </a:bodyPr>
          <a:lstStyle/>
          <a:p>
            <a:r>
              <a:rPr lang="es-ES" sz="4400" b="1" dirty="0" smtClean="0">
                <a:solidFill>
                  <a:srgbClr val="FFFF00"/>
                </a:solidFill>
              </a:rPr>
              <a:t>NOCHE ILUMINADA</a:t>
            </a:r>
            <a:r>
              <a:rPr lang="es-ES" sz="4400" dirty="0" smtClean="0">
                <a:solidFill>
                  <a:schemeClr val="bg1"/>
                </a:solidFill>
              </a:rPr>
              <a:t/>
            </a:r>
            <a:br>
              <a:rPr lang="es-ES" sz="4400" dirty="0" smtClean="0">
                <a:solidFill>
                  <a:schemeClr val="bg1"/>
                </a:solidFill>
              </a:rPr>
            </a:br>
            <a:r>
              <a:rPr lang="es-ES" sz="4400" dirty="0" smtClean="0">
                <a:solidFill>
                  <a:schemeClr val="bg1"/>
                </a:solidFill>
              </a:rPr>
              <a:t/>
            </a:r>
            <a:br>
              <a:rPr lang="es-ES" sz="4400" dirty="0" smtClean="0">
                <a:solidFill>
                  <a:schemeClr val="bg1"/>
                </a:solidFill>
              </a:rPr>
            </a:br>
            <a:r>
              <a:rPr lang="es-ES" sz="4400" dirty="0" smtClean="0">
                <a:solidFill>
                  <a:schemeClr val="bg1"/>
                </a:solidFill>
              </a:rPr>
              <a:t>Una celebración </a:t>
            </a:r>
            <a:r>
              <a:rPr lang="es-ES" sz="4400" dirty="0" smtClean="0">
                <a:solidFill>
                  <a:schemeClr val="bg1"/>
                </a:solidFill>
              </a:rPr>
              <a:t>en</a:t>
            </a:r>
            <a:br>
              <a:rPr lang="es-ES" sz="4400" dirty="0" smtClean="0">
                <a:solidFill>
                  <a:schemeClr val="bg1"/>
                </a:solidFill>
              </a:rPr>
            </a:br>
            <a:r>
              <a:rPr lang="es-ES" sz="4400" dirty="0" smtClean="0">
                <a:solidFill>
                  <a:schemeClr val="bg1"/>
                </a:solidFill>
              </a:rPr>
              <a:t>la </a:t>
            </a:r>
            <a:r>
              <a:rPr lang="es-ES" sz="4400" dirty="0" smtClean="0">
                <a:solidFill>
                  <a:schemeClr val="bg1"/>
                </a:solidFill>
              </a:rPr>
              <a:t>iglesia en que </a:t>
            </a:r>
            <a:r>
              <a:rPr lang="es-ES" sz="4400" dirty="0" smtClean="0">
                <a:solidFill>
                  <a:schemeClr val="bg1"/>
                </a:solidFill>
              </a:rPr>
              <a:t>se</a:t>
            </a:r>
            <a:br>
              <a:rPr lang="es-ES" sz="4400" dirty="0" smtClean="0">
                <a:solidFill>
                  <a:schemeClr val="bg1"/>
                </a:solidFill>
              </a:rPr>
            </a:br>
            <a:r>
              <a:rPr lang="es-ES" sz="4400" dirty="0" smtClean="0">
                <a:solidFill>
                  <a:schemeClr val="bg1"/>
                </a:solidFill>
              </a:rPr>
              <a:t>invite a </a:t>
            </a:r>
            <a:r>
              <a:rPr lang="es-ES" sz="4400" dirty="0" smtClean="0">
                <a:solidFill>
                  <a:schemeClr val="bg1"/>
                </a:solidFill>
              </a:rPr>
              <a:t>los niños </a:t>
            </a:r>
            <a:r>
              <a:rPr lang="es-ES" sz="4400" dirty="0" smtClean="0">
                <a:solidFill>
                  <a:schemeClr val="bg1"/>
                </a:solidFill>
              </a:rPr>
              <a:t>que</a:t>
            </a:r>
            <a:br>
              <a:rPr lang="es-ES" sz="4400" dirty="0" smtClean="0">
                <a:solidFill>
                  <a:schemeClr val="bg1"/>
                </a:solidFill>
              </a:rPr>
            </a:br>
            <a:r>
              <a:rPr lang="es-ES" sz="4400" dirty="0" smtClean="0">
                <a:solidFill>
                  <a:schemeClr val="bg1"/>
                </a:solidFill>
              </a:rPr>
              <a:t>están </a:t>
            </a:r>
            <a:r>
              <a:rPr lang="es-ES" sz="4400" dirty="0" smtClean="0">
                <a:solidFill>
                  <a:schemeClr val="bg1"/>
                </a:solidFill>
              </a:rPr>
              <a:t>pidiendo </a:t>
            </a:r>
            <a:r>
              <a:rPr lang="es-ES" sz="4400" dirty="0" smtClean="0">
                <a:solidFill>
                  <a:schemeClr val="bg1"/>
                </a:solidFill>
              </a:rPr>
              <a:t>dulces</a:t>
            </a:r>
            <a:br>
              <a:rPr lang="es-ES" sz="4400" dirty="0" smtClean="0">
                <a:solidFill>
                  <a:schemeClr val="bg1"/>
                </a:solidFill>
              </a:rPr>
            </a:br>
            <a:r>
              <a:rPr lang="es-ES" sz="4400" dirty="0" smtClean="0">
                <a:solidFill>
                  <a:schemeClr val="bg1"/>
                </a:solidFill>
              </a:rPr>
              <a:t>en </a:t>
            </a:r>
            <a:r>
              <a:rPr lang="es-ES" sz="4400" dirty="0">
                <a:solidFill>
                  <a:schemeClr val="bg1"/>
                </a:solidFill>
              </a:rPr>
              <a:t>las </a:t>
            </a:r>
            <a:r>
              <a:rPr lang="es-ES" sz="4400" dirty="0" smtClean="0">
                <a:solidFill>
                  <a:schemeClr val="bg1"/>
                </a:solidFill>
              </a:rPr>
              <a:t>calles</a:t>
            </a:r>
            <a:r>
              <a:rPr lang="es-ES" sz="4400" dirty="0">
                <a:solidFill>
                  <a:schemeClr val="bg1"/>
                </a:solidFill>
              </a:rPr>
              <a:t> </a:t>
            </a:r>
            <a:r>
              <a:rPr lang="es-ES" sz="4400" dirty="0" smtClean="0">
                <a:solidFill>
                  <a:schemeClr val="bg1"/>
                </a:solidFill>
              </a:rPr>
              <a:t>para </a:t>
            </a:r>
            <a:r>
              <a:rPr lang="es-ES" sz="4400" dirty="0" smtClean="0">
                <a:solidFill>
                  <a:schemeClr val="bg1"/>
                </a:solidFill>
              </a:rPr>
              <a:t/>
            </a:r>
            <a:br>
              <a:rPr lang="es-ES" sz="4400" dirty="0" smtClean="0">
                <a:solidFill>
                  <a:schemeClr val="bg1"/>
                </a:solidFill>
              </a:rPr>
            </a:br>
            <a:r>
              <a:rPr lang="es-ES" sz="4400" dirty="0" smtClean="0">
                <a:solidFill>
                  <a:schemeClr val="bg1"/>
                </a:solidFill>
              </a:rPr>
              <a:t>hablarles del amor</a:t>
            </a:r>
            <a:br>
              <a:rPr lang="es-ES" sz="4400" dirty="0" smtClean="0">
                <a:solidFill>
                  <a:schemeClr val="bg1"/>
                </a:solidFill>
              </a:rPr>
            </a:br>
            <a:r>
              <a:rPr lang="es-ES" sz="4400" dirty="0" smtClean="0">
                <a:solidFill>
                  <a:schemeClr val="bg1"/>
                </a:solidFill>
              </a:rPr>
              <a:t>de Dios.</a:t>
            </a:r>
            <a:endParaRPr lang="en-US" sz="4400" dirty="0">
              <a:solidFill>
                <a:schemeClr val="bg1"/>
              </a:solidFill>
            </a:endParaRPr>
          </a:p>
        </p:txBody>
      </p:sp>
      <p:pic>
        <p:nvPicPr>
          <p:cNvPr id="5" name="Picture 2" descr="D:\Downloads\CAFE\globos4.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flipH="1">
            <a:off x="4788024" y="0"/>
            <a:ext cx="5347768" cy="54279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D:\Downloads\CAFE\Happy-Kids-Transparent3.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5382428" y="2583418"/>
            <a:ext cx="4936129" cy="5310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7766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err="1" smtClean="0"/>
              <a:t>Recopilación</a:t>
            </a:r>
            <a:r>
              <a:rPr lang="en-US" sz="3200" dirty="0" smtClean="0"/>
              <a:t> </a:t>
            </a:r>
            <a:r>
              <a:rPr lang="en-US" sz="3200" dirty="0" err="1" smtClean="0"/>
              <a:t>por</a:t>
            </a:r>
            <a:r>
              <a:rPr lang="en-US" sz="3200" dirty="0" smtClean="0"/>
              <a:t/>
            </a:r>
            <a:br>
              <a:rPr lang="en-US" sz="3200" dirty="0" smtClean="0"/>
            </a:br>
            <a:r>
              <a:rPr lang="en-US" sz="3200" dirty="0" smtClean="0"/>
              <a:t>Cristina Alvarez </a:t>
            </a:r>
            <a:r>
              <a:rPr lang="en-US" sz="3200" dirty="0" err="1" smtClean="0"/>
              <a:t>Jáuregui</a:t>
            </a:r>
            <a:endParaRPr lang="en-US" sz="3200" dirty="0"/>
          </a:p>
        </p:txBody>
      </p:sp>
      <p:sp>
        <p:nvSpPr>
          <p:cNvPr id="3" name="Rectangle 2"/>
          <p:cNvSpPr/>
          <p:nvPr/>
        </p:nvSpPr>
        <p:spPr>
          <a:xfrm>
            <a:off x="216024" y="3861048"/>
            <a:ext cx="8676456" cy="2723823"/>
          </a:xfrm>
          <a:prstGeom prst="rect">
            <a:avLst/>
          </a:prstGeom>
          <a:ln>
            <a:solidFill>
              <a:schemeClr val="accent1"/>
            </a:solidFill>
          </a:ln>
        </p:spPr>
        <p:txBody>
          <a:bodyPr wrap="square">
            <a:spAutoFit/>
          </a:bodyPr>
          <a:lstStyle/>
          <a:p>
            <a:pPr>
              <a:lnSpc>
                <a:spcPct val="150000"/>
              </a:lnSpc>
            </a:pPr>
            <a:r>
              <a:rPr lang="es-ES" sz="2400" b="1" i="1" dirty="0" smtClean="0">
                <a:solidFill>
                  <a:schemeClr val="bg1">
                    <a:lumMod val="85000"/>
                  </a:schemeClr>
                </a:solidFill>
              </a:rPr>
              <a:t>Consultado:</a:t>
            </a:r>
          </a:p>
          <a:p>
            <a:pPr>
              <a:lnSpc>
                <a:spcPct val="150000"/>
              </a:lnSpc>
            </a:pPr>
            <a:r>
              <a:rPr lang="es-ES" sz="2400" b="1" i="1" dirty="0" smtClean="0">
                <a:solidFill>
                  <a:schemeClr val="bg1">
                    <a:lumMod val="85000"/>
                  </a:schemeClr>
                </a:solidFill>
              </a:rPr>
              <a:t>¿</a:t>
            </a:r>
            <a:r>
              <a:rPr lang="es-ES" sz="2400" b="1" i="1" dirty="0">
                <a:solidFill>
                  <a:schemeClr val="bg1">
                    <a:lumMod val="85000"/>
                  </a:schemeClr>
                </a:solidFill>
              </a:rPr>
              <a:t>Qué dice la Biblia sobre Halloween? </a:t>
            </a:r>
            <a:r>
              <a:rPr lang="es-ES" sz="2400" b="1" i="1" dirty="0" smtClean="0">
                <a:solidFill>
                  <a:schemeClr val="bg1">
                    <a:lumMod val="85000"/>
                  </a:schemeClr>
                </a:solidFill>
              </a:rPr>
              <a:t>- </a:t>
            </a:r>
            <a:r>
              <a:rPr lang="es-ES" sz="2400" b="1" i="1" dirty="0">
                <a:solidFill>
                  <a:schemeClr val="bg1">
                    <a:lumMod val="85000"/>
                  </a:schemeClr>
                </a:solidFill>
              </a:rPr>
              <a:t>www.</a:t>
            </a:r>
            <a:r>
              <a:rPr lang="es-ES" sz="2400" b="1" dirty="0">
                <a:solidFill>
                  <a:schemeClr val="bg1">
                    <a:lumMod val="85000"/>
                  </a:schemeClr>
                </a:solidFill>
              </a:rPr>
              <a:t>cristianos.about.com </a:t>
            </a:r>
            <a:br>
              <a:rPr lang="es-ES" sz="2400" b="1" dirty="0">
                <a:solidFill>
                  <a:schemeClr val="bg1">
                    <a:lumMod val="85000"/>
                  </a:schemeClr>
                </a:solidFill>
              </a:rPr>
            </a:br>
            <a:r>
              <a:rPr lang="es-ES" sz="2400" b="1" i="1" dirty="0">
                <a:solidFill>
                  <a:schemeClr val="bg1">
                    <a:lumMod val="85000"/>
                  </a:schemeClr>
                </a:solidFill>
              </a:rPr>
              <a:t>La cara oculta del </a:t>
            </a:r>
            <a:r>
              <a:rPr lang="es-ES" sz="2400" b="1" i="1" dirty="0" smtClean="0">
                <a:solidFill>
                  <a:schemeClr val="bg1">
                    <a:lumMod val="85000"/>
                  </a:schemeClr>
                </a:solidFill>
              </a:rPr>
              <a:t>Halloween - www.jw.org </a:t>
            </a:r>
            <a:r>
              <a:rPr lang="es-ES" sz="2400" b="1" i="1" dirty="0">
                <a:solidFill>
                  <a:schemeClr val="bg1">
                    <a:lumMod val="85000"/>
                  </a:schemeClr>
                </a:solidFill>
              </a:rPr>
              <a:t/>
            </a:r>
            <a:br>
              <a:rPr lang="es-ES" sz="2400" b="1" i="1" dirty="0">
                <a:solidFill>
                  <a:schemeClr val="bg1">
                    <a:lumMod val="85000"/>
                  </a:schemeClr>
                </a:solidFill>
              </a:rPr>
            </a:br>
            <a:r>
              <a:rPr lang="es-ES" sz="2400" b="1" i="1" dirty="0">
                <a:solidFill>
                  <a:schemeClr val="bg1">
                    <a:lumMod val="85000"/>
                  </a:schemeClr>
                </a:solidFill>
              </a:rPr>
              <a:t>La verdad del Halloween </a:t>
            </a:r>
            <a:r>
              <a:rPr lang="es-ES" sz="2400" b="1" i="1" dirty="0" smtClean="0">
                <a:solidFill>
                  <a:schemeClr val="bg1">
                    <a:lumMod val="85000"/>
                  </a:schemeClr>
                </a:solidFill>
              </a:rPr>
              <a:t>- </a:t>
            </a:r>
            <a:r>
              <a:rPr lang="es-ES" sz="2400" b="1" i="1" dirty="0">
                <a:solidFill>
                  <a:schemeClr val="bg1">
                    <a:lumMod val="85000"/>
                  </a:schemeClr>
                </a:solidFill>
              </a:rPr>
              <a:t>www.</a:t>
            </a:r>
            <a:r>
              <a:rPr lang="es-ES" sz="2400" b="1" dirty="0">
                <a:solidFill>
                  <a:schemeClr val="bg1">
                    <a:lumMod val="85000"/>
                  </a:schemeClr>
                </a:solidFill>
              </a:rPr>
              <a:t>verbocalifornia.org</a:t>
            </a:r>
            <a:r>
              <a:rPr lang="es-ES" b="1" dirty="0">
                <a:solidFill>
                  <a:schemeClr val="bg1">
                    <a:lumMod val="50000"/>
                  </a:schemeClr>
                </a:solidFill>
              </a:rPr>
              <a:t/>
            </a:r>
            <a:br>
              <a:rPr lang="es-ES" b="1" dirty="0">
                <a:solidFill>
                  <a:schemeClr val="bg1">
                    <a:lumMod val="50000"/>
                  </a:schemeClr>
                </a:solidFill>
              </a:rPr>
            </a:br>
            <a:endParaRPr lang="en-US" dirty="0"/>
          </a:p>
        </p:txBody>
      </p:sp>
    </p:spTree>
    <p:extLst>
      <p:ext uri="{BB962C8B-B14F-4D97-AF65-F5344CB8AC3E}">
        <p14:creationId xmlns:p14="http://schemas.microsoft.com/office/powerpoint/2010/main" val="17588116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48680"/>
            <a:ext cx="7772400" cy="1470025"/>
          </a:xfrm>
        </p:spPr>
        <p:txBody>
          <a:bodyPr/>
          <a:lstStyle/>
          <a:p>
            <a:r>
              <a:rPr lang="es-ES_tradnl" dirty="0"/>
              <a:t>Estaban controlados por una sociedad secreta de sacerdotes paganos llamados </a:t>
            </a:r>
            <a:r>
              <a:rPr lang="es-ES_tradnl" dirty="0" err="1" smtClean="0"/>
              <a:t>druídas</a:t>
            </a:r>
            <a:r>
              <a:rPr lang="es-ES_tradnl" dirty="0"/>
              <a:t>. </a:t>
            </a:r>
            <a:r>
              <a:rPr lang="es-ES_tradnl" dirty="0" smtClean="0"/>
              <a:t/>
            </a:r>
            <a:br>
              <a:rPr lang="es-ES_tradnl" dirty="0" smtClean="0"/>
            </a:br>
            <a:r>
              <a:rPr lang="es-ES_tradnl" dirty="0" smtClean="0"/>
              <a:t/>
            </a:r>
            <a:br>
              <a:rPr lang="es-ES_tradnl" dirty="0" smtClean="0"/>
            </a:br>
            <a:r>
              <a:rPr lang="es-ES_tradnl" dirty="0"/>
              <a:t>Los </a:t>
            </a:r>
            <a:r>
              <a:rPr lang="es-ES_tradnl" dirty="0" err="1"/>
              <a:t>d</a:t>
            </a:r>
            <a:r>
              <a:rPr lang="es-ES_tradnl" dirty="0" err="1" smtClean="0"/>
              <a:t>ruídas</a:t>
            </a:r>
            <a:r>
              <a:rPr lang="es-ES_tradnl" dirty="0" smtClean="0"/>
              <a:t> </a:t>
            </a:r>
            <a:r>
              <a:rPr lang="es-ES_tradnl" dirty="0"/>
              <a:t>eran satanistas que </a:t>
            </a:r>
            <a:r>
              <a:rPr lang="es-ES_tradnl" dirty="0" smtClean="0"/>
              <a:t>servían a</a:t>
            </a:r>
            <a:r>
              <a:rPr lang="es-ES_tradnl" dirty="0"/>
              <a:t> </a:t>
            </a:r>
            <a:r>
              <a:rPr lang="es-ES_tradnl" dirty="0" err="1" smtClean="0"/>
              <a:t>Samhain</a:t>
            </a:r>
            <a:r>
              <a:rPr lang="es-ES_tradnl" dirty="0" smtClean="0"/>
              <a:t>, el </a:t>
            </a:r>
            <a:r>
              <a:rPr lang="es-ES_tradnl" dirty="0"/>
              <a:t>dios diabólico de la </a:t>
            </a:r>
            <a:r>
              <a:rPr lang="es-ES_tradnl" dirty="0" smtClean="0"/>
              <a:t>muerte.</a:t>
            </a:r>
            <a:r>
              <a:rPr lang="es-ES_tradnl" dirty="0"/>
              <a:t/>
            </a:r>
            <a:br>
              <a:rPr lang="es-ES_tradnl" dirty="0"/>
            </a:br>
            <a:endParaRPr lang="en-US" dirty="0"/>
          </a:p>
        </p:txBody>
      </p:sp>
    </p:spTree>
    <p:extLst>
      <p:ext uri="{BB962C8B-B14F-4D97-AF65-F5344CB8AC3E}">
        <p14:creationId xmlns:p14="http://schemas.microsoft.com/office/powerpoint/2010/main" val="11560073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692696"/>
            <a:ext cx="5832648" cy="4392488"/>
          </a:xfrm>
        </p:spPr>
        <p:txBody>
          <a:bodyPr/>
          <a:lstStyle/>
          <a:p>
            <a:pPr algn="l"/>
            <a:r>
              <a:rPr lang="es-ES_tradnl" sz="3600" b="1" dirty="0" smtClean="0"/>
              <a:t>Estos </a:t>
            </a:r>
            <a:r>
              <a:rPr lang="es-ES_tradnl" sz="3600" b="1" dirty="0"/>
              <a:t>sacerdotes satánicos </a:t>
            </a:r>
            <a:r>
              <a:rPr lang="es-ES_tradnl" sz="3600" b="1" dirty="0" smtClean="0"/>
              <a:t>controlaban a las personas</a:t>
            </a:r>
            <a:br>
              <a:rPr lang="es-ES_tradnl" sz="3600" b="1" dirty="0" smtClean="0"/>
            </a:br>
            <a:r>
              <a:rPr lang="es-ES_tradnl" sz="3600" b="1" dirty="0" smtClean="0"/>
              <a:t>a través del temor.</a:t>
            </a:r>
            <a:br>
              <a:rPr lang="es-ES_tradnl" sz="3600" b="1" dirty="0" smtClean="0"/>
            </a:br>
            <a:r>
              <a:rPr lang="es-ES_tradnl" sz="3600" dirty="0" smtClean="0"/>
              <a:t/>
            </a:r>
            <a:br>
              <a:rPr lang="es-ES_tradnl" sz="3600" dirty="0" smtClean="0"/>
            </a:br>
            <a:r>
              <a:rPr lang="es-ES_tradnl" sz="3600" dirty="0" smtClean="0"/>
              <a:t>Muerte</a:t>
            </a:r>
            <a:r>
              <a:rPr lang="es-ES_tradnl" sz="3600" dirty="0"/>
              <a:t>, </a:t>
            </a:r>
            <a:r>
              <a:rPr lang="es-ES_tradnl" sz="3600" dirty="0" smtClean="0"/>
              <a:t>enfermedad</a:t>
            </a:r>
            <a:br>
              <a:rPr lang="es-ES_tradnl" sz="3600" dirty="0" smtClean="0"/>
            </a:br>
            <a:r>
              <a:rPr lang="es-ES_tradnl" sz="3600" dirty="0" smtClean="0"/>
              <a:t>y destrucción les</a:t>
            </a:r>
            <a:br>
              <a:rPr lang="es-ES_tradnl" sz="3600" dirty="0" smtClean="0"/>
            </a:br>
            <a:r>
              <a:rPr lang="es-ES_tradnl" sz="3600" dirty="0" smtClean="0"/>
              <a:t>sobrevino a </a:t>
            </a:r>
            <a:r>
              <a:rPr lang="es-ES_tradnl" sz="3600" dirty="0"/>
              <a:t>los </a:t>
            </a:r>
            <a:r>
              <a:rPr lang="es-ES_tradnl" sz="3600" dirty="0" smtClean="0"/>
              <a:t>celtas</a:t>
            </a:r>
            <a:br>
              <a:rPr lang="es-ES_tradnl" sz="3600" dirty="0" smtClean="0"/>
            </a:br>
            <a:r>
              <a:rPr lang="es-ES_tradnl" sz="3600" dirty="0" smtClean="0"/>
              <a:t>debido a los </a:t>
            </a:r>
            <a:r>
              <a:rPr lang="es-ES_tradnl" sz="3600" dirty="0" err="1" smtClean="0"/>
              <a:t>druídas</a:t>
            </a:r>
            <a:r>
              <a:rPr lang="es-ES_tradnl" sz="3600" dirty="0" smtClean="0"/>
              <a:t/>
            </a:r>
            <a:br>
              <a:rPr lang="es-ES_tradnl" sz="3600" dirty="0" smtClean="0"/>
            </a:br>
            <a:r>
              <a:rPr lang="es-ES_tradnl" sz="3600" dirty="0" smtClean="0"/>
              <a:t>y </a:t>
            </a:r>
            <a:r>
              <a:rPr lang="es-ES_tradnl" sz="3600" dirty="0"/>
              <a:t>sus prácticas.</a:t>
            </a:r>
            <a:endParaRPr lang="es-ES" sz="3600" dirty="0"/>
          </a:p>
        </p:txBody>
      </p:sp>
      <p:pic>
        <p:nvPicPr>
          <p:cNvPr id="3076" name="Picture 4" descr="D:\Downloads\Nueva carpeta\druidas-bardosyh.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flipH="1">
            <a:off x="5148064" y="889081"/>
            <a:ext cx="4896544" cy="6788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38186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27584" y="692696"/>
            <a:ext cx="7416824" cy="5328592"/>
          </a:xfrm>
        </p:spPr>
        <p:txBody>
          <a:bodyPr/>
          <a:lstStyle/>
          <a:p>
            <a:r>
              <a:rPr lang="es-ES" sz="6000" b="1" dirty="0"/>
              <a:t>La </a:t>
            </a:r>
            <a:r>
              <a:rPr lang="es-ES" sz="6000" b="1" dirty="0" smtClean="0"/>
              <a:t>muerte</a:t>
            </a:r>
            <a:br>
              <a:rPr lang="es-ES" sz="6000" b="1" dirty="0" smtClean="0"/>
            </a:br>
            <a:r>
              <a:rPr lang="es-ES" dirty="0"/>
              <a:t/>
            </a:r>
            <a:br>
              <a:rPr lang="es-ES" dirty="0"/>
            </a:br>
            <a:r>
              <a:rPr lang="es-ES" sz="3600" dirty="0"/>
              <a:t>El origen </a:t>
            </a:r>
            <a:r>
              <a:rPr lang="es-ES" sz="3600" dirty="0" smtClean="0"/>
              <a:t>del Halloween </a:t>
            </a:r>
            <a:r>
              <a:rPr lang="es-ES" sz="3600" dirty="0"/>
              <a:t>se traza al festival celta </a:t>
            </a:r>
            <a:r>
              <a:rPr lang="es-ES" sz="3600" dirty="0" smtClean="0"/>
              <a:t>del </a:t>
            </a:r>
            <a:r>
              <a:rPr lang="es-ES" sz="3600" i="1" dirty="0" smtClean="0"/>
              <a:t>Señor </a:t>
            </a:r>
            <a:r>
              <a:rPr lang="es-ES" sz="3600" i="1" dirty="0" err="1" smtClean="0"/>
              <a:t>Samhain</a:t>
            </a:r>
            <a:r>
              <a:rPr lang="es-ES" sz="3600" dirty="0" smtClean="0"/>
              <a:t>, «festival de la muerte», que </a:t>
            </a:r>
            <a:r>
              <a:rPr lang="es-ES" sz="3600" dirty="0"/>
              <a:t>se basaba en la creencia de que los muertos regresaban la noche del 31 de octubre para atormentar a los vivos. </a:t>
            </a:r>
          </a:p>
        </p:txBody>
      </p:sp>
    </p:spTree>
    <p:extLst>
      <p:ext uri="{BB962C8B-B14F-4D97-AF65-F5344CB8AC3E}">
        <p14:creationId xmlns:p14="http://schemas.microsoft.com/office/powerpoint/2010/main" val="10319870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5038328" cy="1470025"/>
          </a:xfrm>
        </p:spPr>
        <p:txBody>
          <a:bodyPr/>
          <a:lstStyle/>
          <a:p>
            <a:r>
              <a:rPr lang="es-ES" b="1" dirty="0"/>
              <a:t>Esta fecha marca el inicio del año nuevo de la brujería hasta la actualidad.</a:t>
            </a:r>
            <a:endParaRPr lang="en-US" b="1" dirty="0"/>
          </a:p>
        </p:txBody>
      </p:sp>
      <p:pic>
        <p:nvPicPr>
          <p:cNvPr id="3" name="Picture 2" descr="D:\Downloads\ppt\humo--del-partido--iluminacion--fosforo-encendido_3212368.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540202" y="0"/>
            <a:ext cx="2571750" cy="6759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0318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382911"/>
            <a:ext cx="7772400" cy="1470025"/>
          </a:xfrm>
        </p:spPr>
        <p:txBody>
          <a:bodyPr/>
          <a:lstStyle/>
          <a:p>
            <a:r>
              <a:rPr lang="es-ES" b="1" dirty="0" smtClean="0"/>
              <a:t>Origen de algunas costumbres</a:t>
            </a:r>
            <a:br>
              <a:rPr lang="es-ES" b="1" dirty="0" smtClean="0"/>
            </a:br>
            <a:r>
              <a:rPr lang="es-ES" b="1" dirty="0" smtClean="0"/>
              <a:t>y símbolos del Halloween</a:t>
            </a:r>
            <a:br>
              <a:rPr lang="es-ES" b="1" dirty="0" smtClean="0"/>
            </a:br>
            <a:endParaRPr lang="es-ES" dirty="0"/>
          </a:p>
        </p:txBody>
      </p:sp>
      <p:pic>
        <p:nvPicPr>
          <p:cNvPr id="4098" name="Picture 2" descr="D:\Downloads\Nueva carpeta\Halloween-Hero-1-H.jpe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005063"/>
            <a:ext cx="9144000" cy="2852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3400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1268760"/>
            <a:ext cx="3238736" cy="864096"/>
          </a:xfrm>
        </p:spPr>
        <p:txBody>
          <a:bodyPr/>
          <a:lstStyle/>
          <a:p>
            <a:r>
              <a:rPr lang="es-ES" sz="5400" b="1" dirty="0" smtClean="0"/>
              <a:t>DULCES</a:t>
            </a:r>
            <a:endParaRPr lang="es-ES" sz="5400" dirty="0"/>
          </a:p>
        </p:txBody>
      </p:sp>
      <p:sp>
        <p:nvSpPr>
          <p:cNvPr id="6" name="1 Título"/>
          <p:cNvSpPr txBox="1">
            <a:spLocks/>
          </p:cNvSpPr>
          <p:nvPr/>
        </p:nvSpPr>
        <p:spPr>
          <a:xfrm>
            <a:off x="3491880" y="1151072"/>
            <a:ext cx="5220072" cy="4726200"/>
          </a:xfrm>
          <a:prstGeom prst="rect">
            <a:avLst/>
          </a:prstGeom>
        </p:spPr>
        <p:txBody>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s-ES" sz="5400" b="1" dirty="0" smtClean="0"/>
              <a:t>Los antiguos celtas buscaban apaciguar a los malos espíritus</a:t>
            </a:r>
          </a:p>
          <a:p>
            <a:r>
              <a:rPr lang="es-ES" sz="5400" b="1" dirty="0" smtClean="0"/>
              <a:t>con dulces. </a:t>
            </a:r>
            <a:endParaRPr lang="es-ES" sz="5400" b="1" dirty="0"/>
          </a:p>
        </p:txBody>
      </p:sp>
      <p:pic>
        <p:nvPicPr>
          <p:cNvPr id="1029" name="Picture 5" descr="D:\Downloads\Nueva carpeta\Cuantos-Dulces-Se-Comen-En-Halloween2.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flipH="1">
            <a:off x="-900608" y="2867338"/>
            <a:ext cx="4968552" cy="4306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56885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620688"/>
            <a:ext cx="7772400" cy="1470025"/>
          </a:xfrm>
        </p:spPr>
        <p:txBody>
          <a:bodyPr/>
          <a:lstStyle/>
          <a:p>
            <a:pPr>
              <a:lnSpc>
                <a:spcPct val="150000"/>
              </a:lnSpc>
            </a:pPr>
            <a:r>
              <a:rPr lang="es-ES" dirty="0"/>
              <a:t>Posteriormente, la Iglesia animó a la gente a ir </a:t>
            </a:r>
            <a:r>
              <a:rPr lang="es-ES" dirty="0" smtClean="0"/>
              <a:t>por las </a:t>
            </a:r>
            <a:r>
              <a:rPr lang="es-ES" dirty="0"/>
              <a:t>casas en la víspera </a:t>
            </a:r>
            <a:r>
              <a:rPr lang="es-ES" dirty="0" smtClean="0"/>
              <a:t>de </a:t>
            </a:r>
            <a:r>
              <a:rPr lang="es-ES" dirty="0"/>
              <a:t>Todos los Santos y </a:t>
            </a:r>
            <a:r>
              <a:rPr lang="es-ES" dirty="0" smtClean="0"/>
              <a:t>pedir comida </a:t>
            </a:r>
            <a:r>
              <a:rPr lang="es-ES" dirty="0"/>
              <a:t>a cambio de una oración por los difuntos. </a:t>
            </a:r>
            <a:endParaRPr lang="en-US" dirty="0"/>
          </a:p>
        </p:txBody>
      </p:sp>
    </p:spTree>
    <p:extLst>
      <p:ext uri="{BB962C8B-B14F-4D97-AF65-F5344CB8AC3E}">
        <p14:creationId xmlns:p14="http://schemas.microsoft.com/office/powerpoint/2010/main" val="73122992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1029</TotalTime>
  <Words>252</Words>
  <Application>Microsoft Office PowerPoint</Application>
  <PresentationFormat>On-screen Show (4:3)</PresentationFormat>
  <Paragraphs>43</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Tema de Office</vt:lpstr>
      <vt:lpstr>Halloween y LA BIBLIA</vt:lpstr>
      <vt:lpstr>Trescientos años antes de Cristo los celtas habitaban las islas Británicas, Escandinavia y Europa Occidental. </vt:lpstr>
      <vt:lpstr>Estaban controlados por una sociedad secreta de sacerdotes paganos llamados druídas.   Los druídas eran satanistas que servían a Samhain, el dios diabólico de la muerte. </vt:lpstr>
      <vt:lpstr>Estos sacerdotes satánicos controlaban a las personas a través del temor.  Muerte, enfermedad y destrucción les sobrevino a los celtas debido a los druídas y sus prácticas.</vt:lpstr>
      <vt:lpstr>La muerte  El origen del Halloween se traza al festival celta del Señor Samhain, «festival de la muerte», que se basaba en la creencia de que los muertos regresaban la noche del 31 de octubre para atormentar a los vivos. </vt:lpstr>
      <vt:lpstr>Esta fecha marca el inicio del año nuevo de la brujería hasta la actualidad.</vt:lpstr>
      <vt:lpstr>Origen de algunas costumbres y símbolos del Halloween </vt:lpstr>
      <vt:lpstr>DULCES</vt:lpstr>
      <vt:lpstr>Posteriormente, la Iglesia animó a la gente a ir por las casas en la víspera de Todos los Santos y pedir comida a cambio de una oración por los difuntos. </vt:lpstr>
      <vt:lpstr>De ahí viene la costumbre de pedir dulces en Halloween.</vt:lpstr>
      <vt:lpstr>Algunos celtas se disfrazaban de criaturas sobrenaturales para que los espíritus creyeran que ellos también eran espíritus y no les molestaran. </vt:lpstr>
      <vt:lpstr>Poco a poco, se mezclaron las costumbres paganas con la celebración del día de los Muertos y del día de Todos los Santos. </vt:lpstr>
      <vt:lpstr>La gente empezó a ir de casa en casa vestida de santos, ángeles y demonios.</vt:lpstr>
      <vt:lpstr>CALABAZAS</vt:lpstr>
      <vt:lpstr>PowerPoint Presentation</vt:lpstr>
      <vt:lpstr>PowerPoint Presentation</vt:lpstr>
      <vt:lpstr>Por lo tanto, el Señor dice: «Salgan de en medio de ellos, y apártense; y no toquen lo inmundo; y yo los recibiré.»  2 Corintios 6:17</vt:lpstr>
      <vt:lpstr>La Biblia no habla directamente del  Halloween, pero si trata varios temas relacionados con los símbolos de este día.</vt:lpstr>
      <vt:lpstr> Deuteronomio 18:10-12  10 No sea hallado en ti quien haga pasar a su hijo o a su hija por el fuego, ni quien practique adivinación, ni agorero, ni sortílego, ni hechicero,   11 ni encantador, ni adivino, ni mago, ni quien consulte a los muertos.  </vt:lpstr>
      <vt:lpstr> 12 Porque es abominación para con Jehová cualquiera que hace estas cosas…</vt:lpstr>
      <vt:lpstr>Halloween es la noche de los muertos o de las brujas. </vt:lpstr>
      <vt:lpstr>Que nuestros niños participen en estas actividades contradice a lo que enseña la Biblia.  </vt:lpstr>
      <vt:lpstr>Celebremos la vida Celebremos a Jesús</vt:lpstr>
      <vt:lpstr>PowerPoint Presentation</vt:lpstr>
      <vt:lpstr>Recopilación por Cristina Alvarez Jáuregui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Cris</dc:creator>
  <cp:lastModifiedBy>kerstin.lundquist</cp:lastModifiedBy>
  <cp:revision>45</cp:revision>
  <dcterms:created xsi:type="dcterms:W3CDTF">2014-10-16T23:27:19Z</dcterms:created>
  <dcterms:modified xsi:type="dcterms:W3CDTF">2014-10-23T10:19:03Z</dcterms:modified>
</cp:coreProperties>
</file>